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257" r:id="rId4"/>
    <p:sldId id="258" r:id="rId5"/>
    <p:sldId id="259" r:id="rId6"/>
    <p:sldId id="260" r:id="rId7"/>
    <p:sldId id="261" r:id="rId8"/>
    <p:sldId id="262" r:id="rId9"/>
    <p:sldId id="313" r:id="rId10"/>
    <p:sldId id="307" r:id="rId11"/>
    <p:sldId id="308" r:id="rId12"/>
    <p:sldId id="263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264" r:id="rId51"/>
    <p:sldId id="265" r:id="rId52"/>
    <p:sldId id="266" r:id="rId53"/>
    <p:sldId id="309" r:id="rId54"/>
    <p:sldId id="310" r:id="rId55"/>
    <p:sldId id="311" r:id="rId56"/>
    <p:sldId id="312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0" autoAdjust="0"/>
    <p:restoredTop sz="94660"/>
  </p:normalViewPr>
  <p:slideViewPr>
    <p:cSldViewPr>
      <p:cViewPr varScale="1">
        <p:scale>
          <a:sx n="69" d="100"/>
          <a:sy n="69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1887-5B6D-4C96-B949-991D3432639D}" type="datetimeFigureOut">
              <a:rPr lang="en-US" smtClean="0"/>
              <a:t>28/07/2020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6174-8F56-42DE-9609-33BB435A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1887-5B6D-4C96-B949-991D3432639D}" type="datetimeFigureOut">
              <a:rPr lang="en-US" smtClean="0"/>
              <a:t>28/07/2020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6174-8F56-42DE-9609-33BB435A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5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1887-5B6D-4C96-B949-991D3432639D}" type="datetimeFigureOut">
              <a:rPr lang="en-US" smtClean="0"/>
              <a:t>28/07/2020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6174-8F56-42DE-9609-33BB435A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7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1887-5B6D-4C96-B949-991D3432639D}" type="datetimeFigureOut">
              <a:rPr lang="en-US" smtClean="0"/>
              <a:t>28/07/2020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6174-8F56-42DE-9609-33BB435A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5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1887-5B6D-4C96-B949-991D3432639D}" type="datetimeFigureOut">
              <a:rPr lang="en-US" smtClean="0"/>
              <a:t>28/07/2020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6174-8F56-42DE-9609-33BB435A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1887-5B6D-4C96-B949-991D3432639D}" type="datetimeFigureOut">
              <a:rPr lang="en-US" smtClean="0"/>
              <a:t>28/07/2020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6174-8F56-42DE-9609-33BB435A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4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1887-5B6D-4C96-B949-991D3432639D}" type="datetimeFigureOut">
              <a:rPr lang="en-US" smtClean="0"/>
              <a:t>28/07/2020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6174-8F56-42DE-9609-33BB435A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3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1887-5B6D-4C96-B949-991D3432639D}" type="datetimeFigureOut">
              <a:rPr lang="en-US" smtClean="0"/>
              <a:t>28/07/2020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6174-8F56-42DE-9609-33BB435A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1887-5B6D-4C96-B949-991D3432639D}" type="datetimeFigureOut">
              <a:rPr lang="en-US" smtClean="0"/>
              <a:t>28/07/2020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6174-8F56-42DE-9609-33BB435A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4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1887-5B6D-4C96-B949-991D3432639D}" type="datetimeFigureOut">
              <a:rPr lang="en-US" smtClean="0"/>
              <a:t>28/07/2020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6174-8F56-42DE-9609-33BB435A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1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1887-5B6D-4C96-B949-991D3432639D}" type="datetimeFigureOut">
              <a:rPr lang="en-US" smtClean="0"/>
              <a:t>28/07/2020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6174-8F56-42DE-9609-33BB435A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7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51887-5B6D-4C96-B949-991D3432639D}" type="datetimeFigureOut">
              <a:rPr lang="en-US" smtClean="0"/>
              <a:t>28/07/2020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06174-8F56-42DE-9609-33BB435A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9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hyperlink" Target="https://cdn.britannica.com/48/8948-004-D1863E87/Tuatar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cdn.britannica.com/87/7787-050-97868E6E/animals-lizards-body-temperatures-temperature-locations-thermoreceptors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cdn.britannica.com/92/54292-050-D531B9F8/lizards-body-structures-lizard-frill-water-fin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llaboutbirds.org/news/wp-content/uploads/2007/01/northern_bobwhite_glamor.jpg" TargetMode="External"/><Relationship Id="rId3" Type="http://schemas.openxmlformats.org/officeDocument/2006/relationships/image" Target="../media/image49.jpeg"/><Relationship Id="rId7" Type="http://schemas.openxmlformats.org/officeDocument/2006/relationships/image" Target="../media/image51.jpeg"/><Relationship Id="rId2" Type="http://schemas.openxmlformats.org/officeDocument/2006/relationships/hyperlink" Target="https://cdn.britannica.com/15/5215-004-6502E2D0/Downy-woodpecker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llaboutbirds.org/news/is-drinking-shade-grown-coffee-good-for-birds/" TargetMode="External"/><Relationship Id="rId11" Type="http://schemas.openxmlformats.org/officeDocument/2006/relationships/image" Target="../media/image53.jpeg"/><Relationship Id="rId5" Type="http://schemas.openxmlformats.org/officeDocument/2006/relationships/image" Target="../media/image50.jpeg"/><Relationship Id="rId10" Type="http://schemas.openxmlformats.org/officeDocument/2006/relationships/hyperlink" Target="https://cdn.britannica.com/88/588-004-2F28F47F/flamingo.jpg" TargetMode="External"/><Relationship Id="rId4" Type="http://schemas.openxmlformats.org/officeDocument/2006/relationships/hyperlink" Target="https://www.allaboutbirds.org/news/how-are-coffee-and-birds-related/" TargetMode="External"/><Relationship Id="rId9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s://www.allaboutbirds.org/news/wp-content/uploads/2007/01/northern_cardinal_glamou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hyperlink" Target="https://cdn.britannica.com/15/5215-004-6502E2D0/Downy-woodpecker.jpg" TargetMode="External"/><Relationship Id="rId4" Type="http://schemas.openxmlformats.org/officeDocument/2006/relationships/image" Target="../media/image5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s://cdn.britannica.com/43/51943-004-A61C3742/body-feather-tracts-songbird-areas-tract-half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hyperlink" Target="https://cdn.britannica.com/39/51439-004-FEBF10F4/Feather-types-distribution-perching-bird.jpg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s://www.allaboutbirds.org/news/wp-content/uploads/2007/01/blue_jay_glamour-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cdn.britannica.com/32/117432-050-8C3BE02A/state-development-human-embryo-pregnancy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drinkingo.com/wp-content/uploads/2011/12/wat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" t="3366" r="-152" b="16475"/>
          <a:stretch/>
        </p:blipFill>
        <p:spPr bwMode="auto">
          <a:xfrm>
            <a:off x="-11875" y="0"/>
            <a:ext cx="9155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drinkingo.com/wp-content/uploads/2011/12/wat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" t="3366" r="-152" b="16475"/>
          <a:stretch/>
        </p:blipFill>
        <p:spPr bwMode="auto">
          <a:xfrm>
            <a:off x="-11875" y="0"/>
            <a:ext cx="9155875" cy="685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</p:pic>
      <p:sp>
        <p:nvSpPr>
          <p:cNvPr id="6" name="Rectangle 5"/>
          <p:cNvSpPr/>
          <p:nvPr/>
        </p:nvSpPr>
        <p:spPr>
          <a:xfrm>
            <a:off x="2211451" y="2667000"/>
            <a:ext cx="4340098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00B0F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Dr.Sawant</a:t>
            </a:r>
            <a:r>
              <a:rPr lang="en-US" sz="5400" dirty="0" smtClean="0">
                <a:ln w="0"/>
                <a:solidFill>
                  <a:srgbClr val="00B0F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P.L</a:t>
            </a:r>
            <a:r>
              <a:rPr lang="en-US" sz="5400" dirty="0" smtClean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13409" y="4036874"/>
            <a:ext cx="7909216" cy="1754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Zoology</a:t>
            </a:r>
          </a:p>
          <a:p>
            <a:pPr algn="ctr"/>
            <a:r>
              <a:rPr lang="en-US" sz="3600" dirty="0" smtClean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Shri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Chhatrapati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Shivaji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College,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Omerga</a:t>
            </a:r>
            <a:endParaRPr lang="en-US" sz="3600" dirty="0" smtClean="0">
              <a:ln w="0"/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Omerga,Dist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Osmanabad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533400"/>
            <a:ext cx="8077199" cy="15696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i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VERTEBRATE ZOOLOGY</a:t>
            </a:r>
            <a:endParaRPr lang="en-US" sz="4800" b="1" i="1" u="sng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49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REPTILIA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Tuatara (Sphenodon punctatus).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4100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lack girdle-tailed lizard (Cordylus nigra)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39624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E:\Snakes\Common Crait-15 times more pois than cobra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44196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ndian-Pit-Viper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3962400" cy="2743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707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CHARACTERISTICS</a:t>
            </a:r>
            <a:endParaRPr lang="en-US" dirty="0"/>
          </a:p>
        </p:txBody>
      </p:sp>
      <p:pic>
        <p:nvPicPr>
          <p:cNvPr id="4" name="Content Placeholder 3" descr="lizard body structures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578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Order:Cotylosauria&#10;• Extinct&#10;• Stem reptiles&#10;• Pelvic girdle plate like&#10;• Resembles Labyrinthodont Amphibians&#10;• Eg: Seymo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5" y="0"/>
            <a:ext cx="9117115" cy="685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024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isonous snakes&#10;1.Krait&#10;2.Cobra&#10;3.Viper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38"/>
            <a:ext cx="9144000" cy="686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905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rait / Bungarus&#10;• Elongated ,cylindrical body&#10;• Scales –smooth&#10;• Head- not differentiated&#10;from body, normal shield&#10;• Cau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56"/>
            <a:ext cx="9171215" cy="68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724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• Backbone – ridged,&#10;hexagonal, enlarged scales&#10;• Ventral surface is white&#10;• 3rd &amp; 4th supra labials are&#10;touching the eye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039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bra / Naja naja&#10;• Found in India, Africa, China,&#10;Australia, New Guinea, Egypt&#10;• Body color- brown to blackish ~ 2&#10;met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" y="0"/>
            <a:ext cx="91344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260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bra / Naja naja&#10;• Found in India, Africa, China,&#10;Australia, New Guinea, Egypt&#10;• Body color- brown to blackish ~ 2&#10;met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992"/>
            <a:ext cx="9231085" cy="69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291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• Annoyed raised body hood&#10;strike object&#10;Poison gland&#10;Poison through duct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" y="0"/>
            <a:ext cx="91344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421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iper&#10;• Found in India, Burma, Shri Lanka,&#10;Europe, Africa&#10;• Found in Rock and bushy region&#10;• Feed on mice , rat , lizard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" y="0"/>
            <a:ext cx="9148953" cy="68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1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540823"/>
            <a:ext cx="7746031" cy="1862048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01600" prst="riblet"/>
          </a:sp3d>
        </p:spPr>
        <p:txBody>
          <a:bodyPr wrap="none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11500" b="1" cap="all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MAMMALIA</a:t>
            </a:r>
          </a:p>
        </p:txBody>
      </p:sp>
    </p:spTree>
    <p:extLst>
      <p:ext uri="{BB962C8B-B14F-4D97-AF65-F5344CB8AC3E}">
        <p14:creationId xmlns:p14="http://schemas.microsoft.com/office/powerpoint/2010/main" val="1933446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• Head- large ,flat, uniform&#10;small scale&#10;• Scales –keeled&#10;• Sensor pit between eye and&#10;nostril (loreal) in Pit viper&#10;• Lo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67"/>
            <a:ext cx="9144000" cy="686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379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on- Poisonous snakes&#10;1.Rat snake or Dhaman&#10;2.Python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7"/>
            <a:ext cx="9122230" cy="684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084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at snakes/ Dhaman /Zamenis&#10;• Found in India, Pakistan, Sri&#10;Lanka &amp; Afganistan&#10;• Body-Elongated, greenish or&#10;greenish brow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" y="0"/>
            <a:ext cx="9105455" cy="68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395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• Tail- long, 2 rows of scale&#10;ventrally&#10;• Active, aggressive,&#10;untameable, often attack on&#10;face&#10;• Feeds on rats &amp; snake- F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01" y="0"/>
            <a:ext cx="9170701" cy="688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323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ython/ Ajgar&#10;• Found in India, Indo- China&#10;area&#10;• Body – large, 8-10 meter&#10;weight- max 125 Kg&#10;• Brown colour, rhomboid&#10;d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168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817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• Ventral- greenish with yellow&#10;brown spot&#10;• Head- distinct from neck, small&#10;scale&#10;• Rudiment appendages – claw&#10;spur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" y="0"/>
            <a:ext cx="9127203" cy="685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005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oison apparatus&#10;• Location- on roof&#10;of anterior part&#10;of upper jaw&#10;a) Pair of poison&#10;gland&#10;b) Poison ducts&#10;c) Pair of fan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53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64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) Poison gland-&#10;• two sac like gland either side of upper jaw&#10;• Modified paratoid gland&#10;• Encapsulated with fibrous conn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168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525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. Fangs&#10;• Sharply pointed specialized&#10;teeth&#10;• Attached to maxillary bones&#10;• Enlarged maxillary teeth&#10;• Long, curved shar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68"/>
            <a:ext cx="9144001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939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uscles&#10;i. Diagastric- skull to&#10;lower jaw&#10;ii. Protector muscles&#10;iii. Anterior and posterior&#10;temporalis muscles-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53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994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nimal&#10;Camel&#10;Cat&#10;Cow&#10;Chimpanzee&#10;Dog&#10;Dolphin&#10;Elephant, African&#10;Ferret&#10;Fox&#10;Giraffe&#10;Goat&#10;Guinea pig&#10;Hamster&#10;Hedgehog&#10;Horse&#10;H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820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enom&#10;• Secretion from poison gland&#10;• Stored in gland&#10;• Evolved for capturing prey&#10;,killing and digestion&#10;• Clear sticky 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6" y="0"/>
            <a:ext cx="9156203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412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ommercial uses of venom&#10;1. Excessive bleeding blood-clotting protein&#10;2. Stroke Components :breaking blood clots&#10;3. Neuro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97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289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nzymes present in venom&#10;1. Protease: endopeptides (trypsin), killng of cells,&#10;proteoltic. Ceases heart beat. Blood clott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54" y="1"/>
            <a:ext cx="91344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81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ia Snake Bite Initiative…. Every life counts!&#10;SNAKE BITES&#10;Facts ,First-aid &amp; Prevention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9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26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verything you need to know about snake bites&#10;And these can be easily prevented…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71"/>
            <a:ext cx="9142445" cy="6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303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verything you need to know about snake bites&#10;1. Less than 10% of total snake bites are potentially lethal,&#10;venomous snak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00"/>
            <a:ext cx="9142445" cy="6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8394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trusted snake bite first aid which could save hundreds of snake bite victims&#10;across India in the golden hour.&#10;Everyth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39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267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t always you have a pressure bandage handy, use a clean cloth which is about 4” wide&#10;and 1 mtr long.&#10;Everything you nee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5424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Big Four of India&#10;Common cobra Common krait Russell’s viper Saw-scaled viper&#10;• The most common and widely spread veno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33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8597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aw-Scaled Viper&#10;How to avoid snake bites ?&#10;• When you walk out in the open, then use protective&#10;clothing such as long p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89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GENERAL CHARACHTERS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562600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Hair-clad, mostly terrestrial, air-breathing, warm-blooded, viviparous, tetrapod vertebrates. </a:t>
            </a:r>
          </a:p>
          <a:p>
            <a:pPr lvl="0"/>
            <a:r>
              <a:rPr lang="en-US" dirty="0"/>
              <a:t>Body distinctly divisible into head, neck, trunk and tail. </a:t>
            </a:r>
          </a:p>
          <a:p>
            <a:pPr lvl="0"/>
            <a:r>
              <a:rPr lang="en-US" dirty="0"/>
              <a:t>Limbs 2 pairs, </a:t>
            </a:r>
            <a:r>
              <a:rPr lang="en-US" dirty="0" err="1"/>
              <a:t>pentadactyle</a:t>
            </a:r>
            <a:r>
              <a:rPr lang="en-US" dirty="0"/>
              <a:t>, each with 5 or fewer digits and variously adapted for walking, running, climbing, burrowing, swimming or flying. Hind limbs absent in cetaceans and </a:t>
            </a:r>
            <a:r>
              <a:rPr lang="en-US" dirty="0" err="1"/>
              <a:t>sirenians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Exoskeleton includes lifeless, horny, epidermal hairs, spines, scales, claws, nails, hoofs, horns, bony dermal plates, etc. </a:t>
            </a:r>
          </a:p>
          <a:p>
            <a:pPr lvl="0"/>
            <a:r>
              <a:rPr lang="en-US" dirty="0"/>
              <a:t>Skin richly glandular containing sweat, sebaceous (oil) and sometimes scent glands in both the sexes. Females also have mammary glands with teats producing milk for suckling the young.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421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aw-Scaled Viper&#10;Paddy field and Sugar cane field workers -&#10;People who work in paddy &amp; Sugarcane fields get bitten on the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94" y="0"/>
            <a:ext cx="9167594" cy="688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333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ese images of actual bite marks by&#10;venomous snakes show that marks may&#10;or may not be clearly visible.&#10;Bite marks depende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hese images of actual bite marks by&#10;venomous snakes show that marks may&#10;or may not be clearly visible.&#10;Bite marks depende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These images of actual bite marks by&#10;venomous snakes show that marks may&#10;or may not be clearly visible.&#10;Bite marks depende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75" y="7937"/>
            <a:ext cx="9123883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8826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ommon envenomation signs and symptoms&#10;• Puncture mark or scratches on suspected bite area. At times marks could not&#10;be vi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Common envenomation signs and symptoms&#10;• Puncture mark or scratches on suspected bite area. At times marks could not&#10;be vi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66"/>
            <a:ext cx="9144000" cy="686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4097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O NOT PANIC!&#10;Do it R I G H T&#10;R = Reassure&#10;I = Immobilize&#10;G &amp; H = Go to Hospital&#10;T = Tell the Doctor.&#10;1. Remember that onl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O NOT PANIC!&#10;Do it R I G H T&#10;R = Reassure&#10;I = Immobilize&#10;G &amp; H = Go to Hospital&#10;T = Tell the Doctor.&#10;1. Remember that onl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O NOT PANIC!&#10;Do it R I G H T&#10;R = Reassure&#10;I = Immobilize&#10;G &amp; H = Go to Hospital&#10;T = Tell the Doctor.&#10;1. Remember that onl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O NOT PANIC!&#10;Do it R I G H T&#10;R = Reassure&#10;I = Immobilize&#10;G &amp; H = Go to Hospital&#10;T = Tell the Doctor.&#10;1. Remember that onl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" y="7937"/>
            <a:ext cx="9142525" cy="686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8559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. Remove rings, bangles etc. from the&#10;bitten limb. There may be swelling&#10;later and it may force ornaments to act&#10;as a ti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1873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• Cut the wound open and drain blood&#10;• Attempt to suck venom out from the bitten&#10;area&#10;• Give alcohol, coffee, tea etc. I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53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7393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•Use the pressure bandage&#10;and start wrapping the&#10;finger from the bite location.&#10;• If you don’t have a&#10;pressure bandage h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4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6107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ie the bandage too tight or&#10;too loose&#10;We are NOT trying to cut off&#10;the blood circulation.&#10;We are slowing the blood&#10;circu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65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2433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aw-Scaled Viper&#10;Frequently Asked Questions&#10;1. Some people suggest that Pressure bandage is NOT a good option as a first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9621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8194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AVES</a:t>
            </a:r>
            <a:endParaRPr lang="en-US" sz="9600" b="1" dirty="0"/>
          </a:p>
        </p:txBody>
      </p:sp>
      <p:pic>
        <p:nvPicPr>
          <p:cNvPr id="3" name="Picture 2" descr="Downy woodpecker (Dendrocopos pubescens).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510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Birds like this Bullock's Oriole winter in areas that are also used to grow coffee. Photo by Glenn Bartley via Birdshare.">
            <a:hlinkClick r:id="rId4" tgtFrame="&quot;_self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4495800" cy="190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irds like the Wood Thrush winter in areas that have been deforested and turned into coffee plantations. Is drinking ">
            <a:hlinkClick r:id="rId6" tgtFrame="&quot;_self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102225"/>
            <a:ext cx="4648201" cy="175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northern bobwhite by Philip Simmons via Birdshare">
            <a:hlinkClick r:id="rId8" tgtFrame="&quot;_self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" y="1"/>
            <a:ext cx="3067051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Lesser flamingo (Phoeniconaias minor).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0"/>
            <a:ext cx="282575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802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Large Cerebral Cortex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2488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2819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General characteristics of Aves&#10; Birds are worm-blooded vertebrates with an exoskeleton of feathers.&#10; The fore limbs a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21" y="0"/>
            <a:ext cx="9168021" cy="686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9367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Outlineof Classificationof Aves&#10;Sub Class 1. Archaeornithes Sub Class 2. Neornithes&#10;Super Order 1. Odentognathae&#10;Order 1.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25"/>
            <a:ext cx="9143999" cy="686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3520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THE BASICS OF BIRD MIGRATION: HOW, WHY, AND WHERE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 descr="northern cardinal by Kevin Bolton via Birdshare">
            <a:hlinkClick r:id="rId2" tgtFrame="&quot;_self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42672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irdcas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owny woodpecker (Dendrocopos pubescens).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00600"/>
            <a:ext cx="4572000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0772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Migration</a:t>
            </a:r>
            <a:endParaRPr lang="en-US" dirty="0"/>
          </a:p>
        </p:txBody>
      </p:sp>
      <p:pic>
        <p:nvPicPr>
          <p:cNvPr id="6" name="Picture 5" descr="Basic body feather tracts on a generalized songbird. The shaded areas show the right half of each tract.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114800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Feather types and their distribution on a typical perching bird.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095374"/>
            <a:ext cx="4857750" cy="5762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30910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Migrant Trap?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Studying Migration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 descr="blue jay by Gary Mueller/PFW">
            <a:hlinkClick r:id="rId2" tgtFrame="&quot;_self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42672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www.allaboutbirds.org/news/wp-content/uploads/2007/01/live_oak_bird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87680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6860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Range Maps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nimated occurrence map for common yellowthroa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3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573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lassification class mammalia&#10;5420 species/152&#10;families/29&#10;orders/&#10;SUBCLASS&#10;Protheria&#10;no infra class&#10;monotremata&#10;(platypu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" y="0"/>
            <a:ext cx="91424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272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lass Mamm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5" y="0"/>
            <a:ext cx="9016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954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mbryonic development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418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2540823"/>
            <a:ext cx="5548827" cy="1862048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01600" prst="riblet"/>
          </a:sp3d>
        </p:spPr>
        <p:txBody>
          <a:bodyPr wrap="none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all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REPTILIA</a:t>
            </a:r>
            <a:endParaRPr lang="en-US" sz="11500" b="1" cap="all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1322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168</Words>
  <Application>Microsoft Office PowerPoint</Application>
  <PresentationFormat>On-screen Show (4:3)</PresentationFormat>
  <Paragraphs>20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PowerPoint Presentation</vt:lpstr>
      <vt:lpstr>PowerPoint Presentation</vt:lpstr>
      <vt:lpstr>PowerPoint Presentation</vt:lpstr>
      <vt:lpstr>GENERAL CHARACHTERS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REPTILIA </vt:lpstr>
      <vt:lpstr>GENERAL CHARACTERISTICS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BASICS OF BIRD MIGRATION: HOW, WHY, AND WHERE </vt:lpstr>
      <vt:lpstr>Studying Migration</vt:lpstr>
      <vt:lpstr>What Is A Migrant Trap? Studying Migration </vt:lpstr>
      <vt:lpstr>Range Maps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15</cp:revision>
  <dcterms:created xsi:type="dcterms:W3CDTF">2020-07-26T08:47:07Z</dcterms:created>
  <dcterms:modified xsi:type="dcterms:W3CDTF">2020-07-28T12:26:40Z</dcterms:modified>
</cp:coreProperties>
</file>